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1022" r:id="rId3"/>
    <p:sldId id="1021" r:id="rId4"/>
    <p:sldId id="1024" r:id="rId5"/>
    <p:sldId id="1026" r:id="rId6"/>
    <p:sldId id="1025" r:id="rId7"/>
    <p:sldId id="903" r:id="rId8"/>
    <p:sldId id="1008" r:id="rId9"/>
    <p:sldId id="1009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011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0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8" d="100"/>
        <a:sy n="13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61364-ADA1-4840-9D66-4754968CA111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8CECC-513A-4CA1-9407-2EC85035D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2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6429FE-0FD9-4DD0-A06E-582D96924E2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6429FE-0FD9-4DD0-A06E-582D96924E2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All forms of crime</a:t>
            </a:r>
            <a:r>
              <a:rPr lang="en-US" baseline="0" dirty="0"/>
              <a:t> increased in the experimental area, but the Non-Index offenses had the greatest increase.  14%  16%  24%  net 21% increases </a:t>
            </a:r>
          </a:p>
          <a:p>
            <a:endParaRPr lang="en-US" baseline="0" dirty="0"/>
          </a:p>
          <a:p>
            <a:r>
              <a:rPr lang="en-US" baseline="0" dirty="0"/>
              <a:t>http://www.icjia.state.il.us/public/pdf/ResearchReports/Chicago%20Alley%20Lighting%20Project.pdf 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F2FF-0216-57FB-C45B-3EFDC4C1C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E822D-DCD9-321D-71AF-AB1BDB6EF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C326B-EC66-33C7-062E-6A29A498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0A9BE-F606-8D0B-F4D8-E94F1B15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D2B23-89BE-5217-8A6C-22652B4F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4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DA90-0B65-EF7A-15C8-28FF28191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21C2A-A972-B1B4-ABBA-7DBF1CE5C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DA579-A414-5210-2605-9E70634A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97A3A-222F-7886-CE28-C297FDB15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7AF1C-A07A-D4F9-978E-DD92F2D5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7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EF5954-8BEA-9C90-3263-1451DEA1C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E86BC9-629F-8627-7656-697958BF9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55337-6D64-4CE6-69A5-D8FB4FED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249E3-F63B-00F2-30BB-C8C58993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77C0C-8692-75D8-786A-E29B89C08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02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8C02B-5B7F-4CA3-9C40-F3D45B61FC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8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1F155-63C1-414C-B74F-2195AA8BB2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69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936653-2521-40E0-AE32-B473A661EA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43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451392-2C0A-4F8D-958D-95576EEB92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31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6AC18-4678-4BBD-9465-852D737112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36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650E0-9046-4235-9370-434EB94B07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62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634D8-DB6A-4B05-896C-B819D69D82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48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450B2-B9BE-4779-A586-650E6FA0B0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9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B8B9-694C-4B04-9E89-4B55FD3A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D6E78-22A7-D66D-D5D9-FC2A2D8A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4BFA0-A4EE-DFD0-2A74-EF05C8B0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DB00E-94F2-DFC6-7620-3391FB0D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00558-049E-ECAC-DFDC-BDD697262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5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E8E24-D513-473C-BB67-578AE136F8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59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E5B61-899E-4A4A-BAB6-CB8EABDAEE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37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9419C-3A80-4099-8A62-20A62C7A60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3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9FEF-A716-A4EB-E726-025165AD8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2119-4597-D609-6483-CF79A6DC4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71092-6E5E-71C2-6A75-100D72E6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C5EF8-D063-EA98-6CB7-C26AD203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94799-5851-52AF-739A-1455502C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9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0848-7FF8-68ED-C17E-D6BAF68A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B7C9D-FE67-D779-AF13-96D73C6A0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521BC-E805-8A4F-515A-C1B7D01C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D8B94-0C58-B7F9-74A6-3541D77C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56006-6120-7E7C-A3D4-C0E8EFFF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00F18-DB12-4CBA-02BD-D04F3B6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A3320-410C-D867-F7EB-DE88520C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B7678-8FE1-64F5-4A16-04456A07F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A9CAC-0582-DD18-C3E5-159C4558C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93DAF-5C47-1B3C-BC30-CB78C4B045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FD7EE8-4C63-11E3-2FED-917778822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E5A0F9-BDE5-22F3-3E10-9EF3E8BA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86221-2230-451C-DDAE-8DCCA293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F6B78C-17F1-992E-AB65-E9B38EBE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3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A3291-7FE8-FE6D-C6FF-E59652DF3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E7706E-506A-DA0F-AE46-965660EF1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9BF5FE-8928-352A-51B2-8E40E238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1A418-50E1-CB56-1338-445F4DF5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5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A91D54-71D4-18F4-4531-0551B3BA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FD1E0-DA9F-7198-18E7-35CAED4DF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51D0F-663A-DF48-ED01-33DE647C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7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0992-C110-3671-BF7D-C845A3FA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7FAA-B072-BAFB-9A3F-AD1F66F75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4C7D4-FE93-F96B-8ECD-805A1F9CF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7446A-3907-0E86-A0F8-F73B58ACD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B601E-081D-0B50-8125-939EE93A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0A8C4-279A-0707-7223-BFC80021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3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67B4-C790-9430-31DC-34429057F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52ACD-4F10-F6B4-FDBC-05C9687464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385B1-5DCD-2D91-CDCB-6CB8FC93E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8D617-45AB-6E62-74E4-017FD356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40F73-58B6-76B2-3041-3D6359E0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91F8C-7ED5-4BFA-EAA2-9BBD89EF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3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B16FC-C739-0ADE-AE19-F447007E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99224-4063-B3AD-D04F-9412ECC25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D8146-1AEF-F602-3A46-BE3066C65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A4B9-891A-47E0-B6D2-A089AC8527E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A589F-0388-D233-8803-BB6763766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3A016-F23A-0DB2-55A8-2D2BB1FA6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1AD6-F5AE-458B-A450-AF9C69B3A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3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90335A6-CF6C-427F-AFA1-518175580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9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nk.springer.com/article/10.1007/s10940-022-09539-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34304-78E0-910C-2FAB-4E70BA2C1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Street Lighting and Road Safety</a:t>
            </a:r>
            <a:br>
              <a:rPr lang="en-US" dirty="0"/>
            </a:br>
            <a:r>
              <a:rPr lang="en-US" sz="2025" dirty="0"/>
              <a:t>The Royal Society for the Prevention of Accidents, </a:t>
            </a:r>
            <a:r>
              <a:rPr lang="en-US" sz="1800" dirty="0"/>
              <a:t>May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19A1D-B7EC-5D96-63D8-2CD3E88E3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latest evidence concluded that there was </a:t>
            </a:r>
            <a:r>
              <a:rPr lang="en-US" dirty="0">
                <a:highlight>
                  <a:srgbClr val="FFFF00"/>
                </a:highlight>
              </a:rPr>
              <a:t>no evidence of an association between reduced lighting and nighttime collisions across England and Wales.</a:t>
            </a:r>
          </a:p>
          <a:p>
            <a:r>
              <a:rPr lang="en-US" dirty="0"/>
              <a:t> Surveys have shown that </a:t>
            </a:r>
            <a:r>
              <a:rPr lang="en-US" dirty="0">
                <a:highlight>
                  <a:srgbClr val="FFFF00"/>
                </a:highlight>
              </a:rPr>
              <a:t>the public are in favor of street lighting </a:t>
            </a:r>
            <a:r>
              <a:rPr lang="en-US" dirty="0"/>
              <a:t>as a way of improving road safety and that, if anything, it needs to be improved in some areas. </a:t>
            </a:r>
          </a:p>
          <a:p>
            <a:r>
              <a:rPr lang="en-US" dirty="0"/>
              <a:t>Misconception and bias among the public</a:t>
            </a:r>
          </a:p>
        </p:txBody>
      </p:sp>
    </p:spTree>
    <p:extLst>
      <p:ext uri="{BB962C8B-B14F-4D97-AF65-F5344CB8AC3E}">
        <p14:creationId xmlns:p14="http://schemas.microsoft.com/office/powerpoint/2010/main" val="236816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1FBD3-580B-0274-AF95-65B5AE8C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1A1A1A"/>
                </a:solidFill>
                <a:effectLst/>
                <a:latin typeface="Noto Serif" panose="020F0502020204030204" pitchFamily="18" charset="0"/>
              </a:rPr>
              <a:t>BRIGHTER STREET LIGHTS CAUSE MORE ACCIDENTS</a:t>
            </a:r>
            <a:br>
              <a:rPr lang="en-US" b="0" i="0" dirty="0">
                <a:solidFill>
                  <a:srgbClr val="1A1A1A"/>
                </a:solidFill>
                <a:effectLst/>
                <a:latin typeface="Noto Serif" panose="020F0502020204030204" pitchFamily="18" charset="0"/>
              </a:rPr>
            </a:br>
            <a:r>
              <a:rPr lang="en-US" sz="1650" dirty="0"/>
              <a:t>Marchant P, et al. J Epidemiol Community Health 2020;0:1–6. doi:10.1136/jech-2019-212208</a:t>
            </a:r>
            <a:br>
              <a:rPr lang="en-US" b="0" i="0" cap="all" dirty="0">
                <a:solidFill>
                  <a:srgbClr val="999999"/>
                </a:solidFill>
                <a:effectLst/>
                <a:latin typeface="Noto Serif" panose="020F0502020204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43CE7-7096-A669-9EAC-CC9FB046B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Noto Serif" panose="02020600060500020200" pitchFamily="18" charset="0"/>
              </a:rPr>
              <a:t>Brighter LED street lights don’t prevent accidents – in fact they may do more harm than good</a:t>
            </a:r>
            <a:r>
              <a:rPr lang="en-US" b="0" i="0" dirty="0">
                <a:solidFill>
                  <a:srgbClr val="666666"/>
                </a:solidFill>
                <a:effectLst/>
                <a:latin typeface="Noto Serif" panose="02020600060500020200" pitchFamily="18" charset="0"/>
              </a:rPr>
              <a:t>, according to a prominent statistician, who says the accepted science on street lighting is wrong.</a:t>
            </a:r>
          </a:p>
          <a:p>
            <a:br>
              <a:rPr lang="en-US" dirty="0"/>
            </a:br>
            <a:r>
              <a:rPr lang="en-US" dirty="0">
                <a:highlight>
                  <a:srgbClr val="FFFF00"/>
                </a:highlight>
              </a:rPr>
              <a:t>No evidence was found for bright lamps leading to an improvement in road safety in any of the analyses</a:t>
            </a:r>
            <a:r>
              <a:rPr lang="en-US" dirty="0"/>
              <a:t>. For this city, introducing brighter road lighting may have compromised safety rather than reducing harm. </a:t>
            </a:r>
          </a:p>
        </p:txBody>
      </p:sp>
    </p:spTree>
    <p:extLst>
      <p:ext uri="{BB962C8B-B14F-4D97-AF65-F5344CB8AC3E}">
        <p14:creationId xmlns:p14="http://schemas.microsoft.com/office/powerpoint/2010/main" val="215406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A6CBA-F285-D251-DA8D-A0DF9D58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28601"/>
            <a:ext cx="7886700" cy="14478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effect of reduced street lighting on road casualties and crime in England and Wales: controlled interrupted time series analysis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B8D5D-EF09-27EC-CE99-55C50CF9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Steinbach R, et al. J Epidemiol Community Health 2015;69:1118–1124. doi:10.1136/jech-2015-206012</a:t>
            </a:r>
          </a:p>
          <a:p>
            <a:r>
              <a:rPr lang="en-US" dirty="0"/>
              <a:t>s This study found </a:t>
            </a:r>
            <a:r>
              <a:rPr lang="en-US" dirty="0">
                <a:highlight>
                  <a:srgbClr val="FFFF00"/>
                </a:highlight>
              </a:rPr>
              <a:t>little evidence of harmful effects of switch off, </a:t>
            </a:r>
            <a:r>
              <a:rPr lang="en-US" dirty="0"/>
              <a:t>part-night lighting, dimming, or changes to white light/LEDs </a:t>
            </a:r>
            <a:r>
              <a:rPr lang="en-US" dirty="0">
                <a:highlight>
                  <a:srgbClr val="FFFF00"/>
                </a:highlight>
              </a:rPr>
              <a:t>on road collisions or crime </a:t>
            </a:r>
            <a:r>
              <a:rPr lang="en-US" dirty="0"/>
              <a:t>in England and Wales</a:t>
            </a:r>
          </a:p>
          <a:p>
            <a:r>
              <a:rPr lang="en-US" dirty="0">
                <a:highlight>
                  <a:srgbClr val="FFFF00"/>
                </a:highlight>
              </a:rPr>
              <a:t>Despite using 14 years of data on road traffic collisions in 62 local authorities, we found no convincing evidence for associations between street lighting adaptations and road traffic collisions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594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4BF0-6E99-0309-55AD-F7FC81FA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A4D0CC-C420-8909-D3FD-BC38881A9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080" y="1131095"/>
            <a:ext cx="8820052" cy="4148045"/>
          </a:xfrm>
        </p:spPr>
      </p:pic>
    </p:spTree>
    <p:extLst>
      <p:ext uri="{BB962C8B-B14F-4D97-AF65-F5344CB8AC3E}">
        <p14:creationId xmlns:p14="http://schemas.microsoft.com/office/powerpoint/2010/main" val="326418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2D36-C3CC-E79C-1A98-3FBB7F327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58340-EDBC-D6CF-8CBB-5DA7BCEDD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AD7D96-F1C9-E0F2-C5D8-B58DA42E2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28180"/>
            <a:ext cx="9127520" cy="333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93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"/>
            <a:ext cx="8229600" cy="5791200"/>
          </a:xfrm>
        </p:spPr>
        <p:txBody>
          <a:bodyPr>
            <a:normAutofit fontScale="55000" lnSpcReduction="20000"/>
          </a:bodyPr>
          <a:lstStyle/>
          <a:p>
            <a:r>
              <a:rPr lang="en-US" sz="5100" b="1" dirty="0"/>
              <a:t>Panel Paper: Bright Lights, Safe Nights? the Effect of LED Street Lights on Crime in Los Angeles</a:t>
            </a:r>
          </a:p>
          <a:p>
            <a:endParaRPr lang="en-US" dirty="0"/>
          </a:p>
          <a:p>
            <a:r>
              <a:rPr lang="en-US" dirty="0"/>
              <a:t>November 9, 2018</a:t>
            </a:r>
          </a:p>
          <a:p>
            <a:r>
              <a:rPr lang="en-US" dirty="0"/>
              <a:t>Coolidge - </a:t>
            </a:r>
            <a:r>
              <a:rPr lang="en-US" dirty="0" err="1"/>
              <a:t>Mezz</a:t>
            </a:r>
            <a:r>
              <a:rPr lang="en-US" dirty="0"/>
              <a:t> Level (Marriott </a:t>
            </a:r>
            <a:r>
              <a:rPr lang="en-US" dirty="0" err="1"/>
              <a:t>Wardman</a:t>
            </a:r>
            <a:r>
              <a:rPr lang="en-US" dirty="0"/>
              <a:t> Park)</a:t>
            </a:r>
          </a:p>
          <a:p>
            <a:r>
              <a:rPr lang="en-US" b="1" dirty="0"/>
              <a:t>Anthony R Harding</a:t>
            </a:r>
            <a:r>
              <a:rPr lang="en-US" dirty="0"/>
              <a:t> and Christopher Blackburn, Georgia Institute of Technology</a:t>
            </a:r>
          </a:p>
          <a:p>
            <a:r>
              <a:rPr lang="en-US" dirty="0"/>
              <a:t> </a:t>
            </a:r>
          </a:p>
          <a:p>
            <a:r>
              <a:rPr lang="en-US" dirty="0">
                <a:highlight>
                  <a:srgbClr val="FFFF00"/>
                </a:highlight>
              </a:rPr>
              <a:t>Our preliminary results indicate the elasticity of property crime rates with respect to LED intensity is 0.1. So, a 1% increase in the intensity of LEDs corresponds to a 0.1% </a:t>
            </a:r>
            <a:r>
              <a:rPr lang="en-US" i="1" dirty="0">
                <a:highlight>
                  <a:srgbClr val="FFFF00"/>
                </a:highlight>
              </a:rPr>
              <a:t>increase</a:t>
            </a:r>
            <a:r>
              <a:rPr lang="en-US" dirty="0">
                <a:highlight>
                  <a:srgbClr val="FFFF00"/>
                </a:highlight>
              </a:rPr>
              <a:t> in property crime rates</a:t>
            </a:r>
            <a:r>
              <a:rPr lang="en-US" dirty="0"/>
              <a:t>. 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5100" b="1" dirty="0"/>
              <a:t>Chicago Alley lighting project: Final report</a:t>
            </a:r>
          </a:p>
          <a:p>
            <a:r>
              <a:rPr lang="en-US" dirty="0"/>
              <a:t>April, 2000</a:t>
            </a:r>
          </a:p>
          <a:p>
            <a:r>
              <a:rPr lang="en-US" dirty="0"/>
              <a:t>E Murrow, S Hutton, Research and Analysis Unit</a:t>
            </a:r>
          </a:p>
          <a:p>
            <a:r>
              <a:rPr lang="en-US" dirty="0"/>
              <a:t>Illinois Criminal justice Authority and University of Chicago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9EA8B9-2B19-48B7-ABC1-C1A22BBF04E0}" type="slidenum">
              <a:rPr lang="en-US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1068" y="152400"/>
            <a:ext cx="8398933" cy="838200"/>
          </a:xfrm>
          <a:noFill/>
        </p:spPr>
        <p:txBody>
          <a:bodyPr/>
          <a:lstStyle/>
          <a:p>
            <a:r>
              <a:rPr lang="en-US" dirty="0"/>
              <a:t>Myths of Outdoor Lighting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693334" y="838200"/>
            <a:ext cx="8466667" cy="1143000"/>
          </a:xfrm>
          <a:noFill/>
        </p:spPr>
        <p:txBody>
          <a:bodyPr>
            <a:normAutofit/>
          </a:bodyPr>
          <a:lstStyle/>
          <a:p>
            <a:pPr>
              <a:buSzTx/>
              <a:buNone/>
            </a:pPr>
            <a:r>
              <a:rPr lang="en-US" sz="3400" dirty="0">
                <a:solidFill>
                  <a:srgbClr val="C00000"/>
                </a:solidFill>
              </a:rPr>
              <a:t>Myth:  “Security Lighting reduces crime in urban outdoor areas.” : CALP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1" y="6096001"/>
            <a:ext cx="8195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9BBB59"/>
                </a:solidFill>
                <a:latin typeface="Times New Roman" pitchFamily="18" charset="0"/>
                <a:cs typeface="Times New Roman" pitchFamily="18" charset="0"/>
              </a:rPr>
              <a:t>http://www.icjia.state.il.us/public/pdf/ResearchReports/Chicago%20Alley%20Lighting%20Project.pdf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68324" y="1981200"/>
            <a:ext cx="8747276" cy="4114800"/>
          </a:xfrm>
          <a:prstGeom prst="rect">
            <a:avLst/>
          </a:prstGeom>
          <a:noFill/>
        </p:spPr>
        <p:txBody>
          <a:bodyPr vert="horz">
            <a:normAutofit fontScale="85000" lnSpcReduction="2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85750" lvl="1">
              <a:buClr>
                <a:srgbClr val="C0504D"/>
              </a:buClr>
              <a:buSzTx/>
              <a:buNone/>
              <a:defRPr/>
            </a:pPr>
            <a:endParaRPr lang="en-US" sz="3000" dirty="0">
              <a:solidFill>
                <a:prstClr val="black"/>
              </a:solidFill>
              <a:latin typeface="Calibri"/>
            </a:endParaRPr>
          </a:p>
          <a:p>
            <a:pPr marL="285750" lvl="1">
              <a:buClr>
                <a:srgbClr val="C0504D"/>
              </a:buClr>
              <a:buSzTx/>
              <a:buNone/>
              <a:defRPr/>
            </a:pPr>
            <a:r>
              <a:rPr lang="en-US" sz="3000" dirty="0">
                <a:solidFill>
                  <a:prstClr val="black"/>
                </a:solidFill>
                <a:latin typeface="Calibri"/>
              </a:rPr>
              <a:t>The “Chicago Alley Lighting Project” In multiple steps, the city:</a:t>
            </a:r>
          </a:p>
          <a:p>
            <a:pPr marL="285750" lvl="2" indent="-285750">
              <a:buClr>
                <a:srgbClr val="C0504D"/>
              </a:buClr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 “upgraded &amp; improved” the city’s 175,000 streetlights, which illuminate the arterial &amp; residential streets. </a:t>
            </a:r>
          </a:p>
          <a:p>
            <a:pPr marL="285750" lvl="2" indent="-285750">
              <a:buClr>
                <a:srgbClr val="C0504D"/>
              </a:buClr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repaired &amp; upgraded the lighting in &amp; around viaducts and in Chicago Transit Authority stations. </a:t>
            </a:r>
          </a:p>
          <a:p>
            <a:pPr marL="285750" lvl="2" indent="-285750">
              <a:buClr>
                <a:srgbClr val="C0504D"/>
              </a:buClr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boosted lighting levels in alleys across the city.</a:t>
            </a:r>
          </a:p>
          <a:p>
            <a:pPr marL="285750" lvl="1">
              <a:buClr>
                <a:srgbClr val="C0504D"/>
              </a:buClr>
              <a:buSzTx/>
              <a:buNone/>
              <a:defRPr/>
            </a:pPr>
            <a:r>
              <a:rPr lang="en-US" sz="3000" dirty="0">
                <a:solidFill>
                  <a:prstClr val="black"/>
                </a:solidFill>
                <a:latin typeface="Calibri"/>
              </a:rPr>
              <a:t>The plan increased the alley lighting from 90 Watt bulbs to 250 Watts.  </a:t>
            </a:r>
          </a:p>
          <a:p>
            <a:pPr marL="285750" lvl="1">
              <a:buClr>
                <a:srgbClr val="C0504D"/>
              </a:buClr>
              <a:buSzTx/>
              <a:buNone/>
              <a:defRPr/>
            </a:pPr>
            <a:r>
              <a:rPr lang="en-US" sz="3000" dirty="0">
                <a:solidFill>
                  <a:prstClr val="black"/>
                </a:solidFill>
                <a:latin typeface="Calibri"/>
              </a:rPr>
              <a:t>The intent of the program was to </a:t>
            </a:r>
            <a:r>
              <a:rPr lang="en-US" sz="3000" i="1" dirty="0">
                <a:solidFill>
                  <a:prstClr val="black"/>
                </a:solidFill>
                <a:latin typeface="Calibri"/>
              </a:rPr>
              <a:t>increase </a:t>
            </a:r>
            <a:r>
              <a:rPr lang="en-US" sz="3000" i="1" u="sng" dirty="0">
                <a:solidFill>
                  <a:prstClr val="black"/>
                </a:solidFill>
                <a:latin typeface="Calibri"/>
              </a:rPr>
              <a:t>feelings</a:t>
            </a:r>
            <a:r>
              <a:rPr lang="en-US" sz="3000" i="1" dirty="0">
                <a:solidFill>
                  <a:prstClr val="black"/>
                </a:solidFill>
                <a:latin typeface="Calibri"/>
              </a:rPr>
              <a:t> of safety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3000" i="1" dirty="0">
                <a:solidFill>
                  <a:prstClr val="black"/>
                </a:solidFill>
                <a:latin typeface="Calibri"/>
              </a:rPr>
              <a:t>decrease crime in the alleys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9EA8B9-2B19-48B7-ABC1-C1A22BBF04E0}" type="slidenum">
              <a:rPr lang="en-US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1068" y="152400"/>
            <a:ext cx="8398933" cy="914400"/>
          </a:xfrm>
          <a:noFill/>
        </p:spPr>
        <p:txBody>
          <a:bodyPr/>
          <a:lstStyle/>
          <a:p>
            <a:r>
              <a:rPr lang="en-US" dirty="0"/>
              <a:t>Myths of Outdoor Lighting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61068" y="990602"/>
            <a:ext cx="8398933" cy="944563"/>
          </a:xfrm>
          <a:noFill/>
        </p:spPr>
        <p:txBody>
          <a:bodyPr>
            <a:normAutofit lnSpcReduction="10000"/>
          </a:bodyPr>
          <a:lstStyle/>
          <a:p>
            <a:pPr>
              <a:buSzTx/>
              <a:buNone/>
            </a:pPr>
            <a:r>
              <a:rPr lang="en-US" sz="2800" dirty="0">
                <a:solidFill>
                  <a:srgbClr val="C00000"/>
                </a:solidFill>
              </a:rPr>
              <a:t>Myth:  “Security Lighting reduces crime in urban outdoor areas.” : CALP</a:t>
            </a:r>
          </a:p>
        </p:txBody>
      </p:sp>
      <p:pic>
        <p:nvPicPr>
          <p:cNvPr id="5" name="Picture 4" descr="CALP_ExpChanges.jp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41600" y="1905001"/>
            <a:ext cx="7044266" cy="445980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7068" y="6364808"/>
            <a:ext cx="6637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+14%		+16%		+24%		+21%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4D6C-063E-24B9-9CC7-9EBC3CF8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048828"/>
            <a:ext cx="7886700" cy="76439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Street lighting may enable rather than hinder street crime </a:t>
            </a:r>
            <a:r>
              <a:rPr lang="en-US" sz="1500" b="1" dirty="0">
                <a:solidFill>
                  <a:srgbClr val="000000"/>
                </a:solidFill>
                <a:latin typeface="Helvetica Neue"/>
              </a:rPr>
              <a:t>30 March 2022</a:t>
            </a:r>
            <a:br>
              <a:rPr lang="en-US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US" sz="1500" i="1" dirty="0">
                <a:solidFill>
                  <a:srgbClr val="3366CC"/>
                </a:solidFill>
                <a:latin typeface="Helvetica Neue"/>
                <a:hlinkClick r:id="rId2"/>
              </a:rPr>
              <a:t>Absence of street lighting may prevent vehicle crime, but spatial and temporal displacement remains a concern</a:t>
            </a:r>
            <a:r>
              <a:rPr lang="en-US" sz="1500" dirty="0">
                <a:solidFill>
                  <a:srgbClr val="000000"/>
                </a:solidFill>
                <a:latin typeface="Helvetica Neue"/>
              </a:rPr>
              <a:t> </a:t>
            </a:r>
            <a:r>
              <a:rPr lang="en-US" sz="1350" dirty="0">
                <a:solidFill>
                  <a:srgbClr val="000000"/>
                </a:solidFill>
                <a:latin typeface="Helvetica Neue"/>
              </a:rPr>
              <a:t>in </a:t>
            </a:r>
            <a:r>
              <a:rPr lang="en-US" sz="1350" i="1" dirty="0">
                <a:solidFill>
                  <a:srgbClr val="000000"/>
                </a:solidFill>
                <a:latin typeface="Helvetica Neue"/>
              </a:rPr>
              <a:t>Journal of Quantitative Criminology</a:t>
            </a:r>
            <a:br>
              <a:rPr lang="en-US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9F363-239A-2986-27B5-D99C798F7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940368"/>
            <a:ext cx="7886700" cy="2549605"/>
          </a:xfrm>
        </p:spPr>
        <p:txBody>
          <a:bodyPr>
            <a:normAutofit fontScale="92500" lnSpcReduction="10000"/>
          </a:bodyPr>
          <a:lstStyle/>
          <a:p>
            <a:pPr algn="l" fontAlgn="base"/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Dr Edwards continued: “We didn’t set out to find the reasons for the observed changes, but it is possible that when lighting is switched off after midnight, offenders consider that the costs of committing a crime, such as using a torch, would likely raise suspicion among residents and risk being witnessed, outweigh the benefits.</a:t>
            </a:r>
          </a:p>
          <a:p>
            <a:pPr algn="l" fontAlgn="base"/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“When lighting is switched off after midnight the streets are likely to be in near darkness, which means that any would-be offenders may find it challenging to see if there are any valuable goods left unsecured in vehicles, so offenders may choose to move elsewhere to fulfil their intentions.”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9607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781</Words>
  <Application>Microsoft Office PowerPoint</Application>
  <PresentationFormat>Widescreen</PresentationFormat>
  <Paragraphs>47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Helvetica Neue</vt:lpstr>
      <vt:lpstr>Noto Serif</vt:lpstr>
      <vt:lpstr>Times New Roman</vt:lpstr>
      <vt:lpstr>6_Office Theme</vt:lpstr>
      <vt:lpstr>2_Office Theme</vt:lpstr>
      <vt:lpstr>Street Lighting and Road Safety The Royal Society for the Prevention of Accidents, May 2018</vt:lpstr>
      <vt:lpstr>BRIGHTER STREET LIGHTS CAUSE MORE ACCIDENTS Marchant P, et al. J Epidemiol Community Health 2020;0:1–6. doi:10.1136/jech-2019-212208 </vt:lpstr>
      <vt:lpstr>The effect of reduced street lighting on road casualties and crime in England and Wales: controlled interrupted time series analysis </vt:lpstr>
      <vt:lpstr>PowerPoint Presentation</vt:lpstr>
      <vt:lpstr>PowerPoint Presentation</vt:lpstr>
      <vt:lpstr>PowerPoint Presentation</vt:lpstr>
      <vt:lpstr>Myths of Outdoor Lighting</vt:lpstr>
      <vt:lpstr>Myths of Outdoor Lighting</vt:lpstr>
      <vt:lpstr>Street lighting may enable rather than hinder street crime 30 March 2022  Absence of street lighting may prevent vehicle crime, but spatial and temporal displacement remains a concern in Journal of Quantitative Criminology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Mario Motta</dc:creator>
  <cp:lastModifiedBy>Mario Motta</cp:lastModifiedBy>
  <cp:revision>1</cp:revision>
  <dcterms:created xsi:type="dcterms:W3CDTF">2025-02-20T21:51:21Z</dcterms:created>
  <dcterms:modified xsi:type="dcterms:W3CDTF">2025-02-20T21:52:32Z</dcterms:modified>
</cp:coreProperties>
</file>